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76" r:id="rId3"/>
    <p:sldId id="279" r:id="rId4"/>
    <p:sldId id="258" r:id="rId5"/>
    <p:sldId id="280" r:id="rId6"/>
    <p:sldId id="267" r:id="rId7"/>
    <p:sldId id="281" r:id="rId8"/>
    <p:sldId id="277" r:id="rId9"/>
    <p:sldId id="282" r:id="rId10"/>
    <p:sldId id="283" r:id="rId11"/>
    <p:sldId id="256" r:id="rId12"/>
    <p:sldId id="257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66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tn0jTWMdr3xGL6oq19KvpQ==" hashData="4Yt6m+g9QmqpVoX3S1qJyem6LUQ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56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../media/image21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7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EFAF8-3129-4ECE-B27A-EDE1707F32A0}" type="datetimeFigureOut">
              <a:rPr lang="tr-TR" smtClean="0"/>
              <a:t>2.4.2013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4935-F2FB-4E4A-BE59-21DFD755E07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2707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EFAF8-3129-4ECE-B27A-EDE1707F32A0}" type="datetimeFigureOut">
              <a:rPr lang="tr-TR" smtClean="0"/>
              <a:t>2.4.2013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4935-F2FB-4E4A-BE59-21DFD755E07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31639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EFAF8-3129-4ECE-B27A-EDE1707F32A0}" type="datetimeFigureOut">
              <a:rPr lang="tr-TR" smtClean="0"/>
              <a:t>2.4.2013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4935-F2FB-4E4A-BE59-21DFD755E07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46075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EFAF8-3129-4ECE-B27A-EDE1707F32A0}" type="datetimeFigureOut">
              <a:rPr lang="tr-TR" smtClean="0"/>
              <a:t>2.4.2013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4935-F2FB-4E4A-BE59-21DFD755E07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6783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EFAF8-3129-4ECE-B27A-EDE1707F32A0}" type="datetimeFigureOut">
              <a:rPr lang="tr-TR" smtClean="0"/>
              <a:t>2.4.2013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4935-F2FB-4E4A-BE59-21DFD755E07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4574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EFAF8-3129-4ECE-B27A-EDE1707F32A0}" type="datetimeFigureOut">
              <a:rPr lang="tr-TR" smtClean="0"/>
              <a:t>2.4.2013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4935-F2FB-4E4A-BE59-21DFD755E07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8246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EFAF8-3129-4ECE-B27A-EDE1707F32A0}" type="datetimeFigureOut">
              <a:rPr lang="tr-TR" smtClean="0"/>
              <a:t>2.4.2013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4935-F2FB-4E4A-BE59-21DFD755E07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1405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EFAF8-3129-4ECE-B27A-EDE1707F32A0}" type="datetimeFigureOut">
              <a:rPr lang="tr-TR" smtClean="0"/>
              <a:t>2.4.2013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4935-F2FB-4E4A-BE59-21DFD755E07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23241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EFAF8-3129-4ECE-B27A-EDE1707F32A0}" type="datetimeFigureOut">
              <a:rPr lang="tr-TR" smtClean="0"/>
              <a:t>2.4.2013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4935-F2FB-4E4A-BE59-21DFD755E07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37396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EFAF8-3129-4ECE-B27A-EDE1707F32A0}" type="datetimeFigureOut">
              <a:rPr lang="tr-TR" smtClean="0"/>
              <a:t>2.4.2013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4935-F2FB-4E4A-BE59-21DFD755E07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27305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EFAF8-3129-4ECE-B27A-EDE1707F32A0}" type="datetimeFigureOut">
              <a:rPr lang="tr-TR" smtClean="0"/>
              <a:t>2.4.2013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94935-F2FB-4E4A-BE59-21DFD755E07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66947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EFAF8-3129-4ECE-B27A-EDE1707F32A0}" type="datetimeFigureOut">
              <a:rPr lang="tr-TR" smtClean="0"/>
              <a:t>2.4.2013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F94935-F2FB-4E4A-BE59-21DFD755E07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80931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4.png"/><Relationship Id="rId5" Type="http://schemas.openxmlformats.org/officeDocument/2006/relationships/hyperlink" Target="mailto:omeraskerden@hotmail.com.tr" TargetMode="External"/><Relationship Id="rId4" Type="http://schemas.openxmlformats.org/officeDocument/2006/relationships/image" Target="../media/image15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mailto:omeraskerden@hotmail.com.tr" TargetMode="External"/><Relationship Id="rId3" Type="http://schemas.openxmlformats.org/officeDocument/2006/relationships/image" Target="../media/image18.png"/><Relationship Id="rId7" Type="http://schemas.openxmlformats.org/officeDocument/2006/relationships/image" Target="../media/image17.w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3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15.bin"/><Relationship Id="rId4" Type="http://schemas.openxmlformats.org/officeDocument/2006/relationships/hyperlink" Target="mailto:omeraskerden@hotmail.com.tr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23.png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6.bin"/><Relationship Id="rId4" Type="http://schemas.openxmlformats.org/officeDocument/2006/relationships/hyperlink" Target="mailto:omeraskerden@hotmail.com.tr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mailto:omeraskerden@hotmail.com.tr" TargetMode="External"/><Relationship Id="rId3" Type="http://schemas.openxmlformats.org/officeDocument/2006/relationships/image" Target="../media/image26.png"/><Relationship Id="rId7" Type="http://schemas.openxmlformats.org/officeDocument/2006/relationships/image" Target="../media/image2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9.bin"/><Relationship Id="rId5" Type="http://schemas.openxmlformats.org/officeDocument/2006/relationships/image" Target="../media/image24.wmf"/><Relationship Id="rId4" Type="http://schemas.openxmlformats.org/officeDocument/2006/relationships/oleObject" Target="../embeddings/oleObject18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20.bin"/><Relationship Id="rId4" Type="http://schemas.openxmlformats.org/officeDocument/2006/relationships/hyperlink" Target="mailto:omeraskerden@hotmail.com.tr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wmf"/><Relationship Id="rId3" Type="http://schemas.openxmlformats.org/officeDocument/2006/relationships/image" Target="../media/image32.png"/><Relationship Id="rId7" Type="http://schemas.openxmlformats.org/officeDocument/2006/relationships/oleObject" Target="../embeddings/oleObject2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30.wmf"/><Relationship Id="rId5" Type="http://schemas.openxmlformats.org/officeDocument/2006/relationships/oleObject" Target="../embeddings/oleObject21.bin"/><Relationship Id="rId4" Type="http://schemas.openxmlformats.org/officeDocument/2006/relationships/hyperlink" Target="mailto:omeraskerden@hotmail.com.tr" TargetMode="External"/><Relationship Id="rId9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29.png"/><Relationship Id="rId5" Type="http://schemas.openxmlformats.org/officeDocument/2006/relationships/image" Target="../media/image33.wmf"/><Relationship Id="rId4" Type="http://schemas.openxmlformats.org/officeDocument/2006/relationships/oleObject" Target="../embeddings/oleObject23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29.png"/><Relationship Id="rId5" Type="http://schemas.openxmlformats.org/officeDocument/2006/relationships/image" Target="../media/image35.wmf"/><Relationship Id="rId4" Type="http://schemas.openxmlformats.org/officeDocument/2006/relationships/oleObject" Target="../embeddings/oleObject24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25.bin"/><Relationship Id="rId4" Type="http://schemas.openxmlformats.org/officeDocument/2006/relationships/hyperlink" Target="mailto:omeraskerden@hotmail.com.tr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hyperlink" Target="mailto:omeraskerden@hotmail.com.tr" TargetMode="External"/><Relationship Id="rId5" Type="http://schemas.openxmlformats.org/officeDocument/2006/relationships/image" Target="../media/image4.w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png"/><Relationship Id="rId5" Type="http://schemas.openxmlformats.org/officeDocument/2006/relationships/image" Target="../media/image6.wmf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mailto:omeraskerden@hotmail.com.tr" TargetMode="External"/><Relationship Id="rId3" Type="http://schemas.openxmlformats.org/officeDocument/2006/relationships/image" Target="../media/image5.png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.png"/><Relationship Id="rId5" Type="http://schemas.openxmlformats.org/officeDocument/2006/relationships/image" Target="../media/image9.wmf"/><Relationship Id="rId4" Type="http://schemas.openxmlformats.org/officeDocument/2006/relationships/oleObject" Target="../embeddings/oleObject6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mailto:omeraskerden@hotmail.com.tr" TargetMode="External"/><Relationship Id="rId3" Type="http://schemas.openxmlformats.org/officeDocument/2006/relationships/image" Target="../media/image5.png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7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image" Target="../media/image3.png"/><Relationship Id="rId7" Type="http://schemas.openxmlformats.org/officeDocument/2006/relationships/hyperlink" Target="mailto:omeraskerden@hotmail.com.tr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2.png"/><Relationship Id="rId9" Type="http://schemas.openxmlformats.org/officeDocument/2006/relationships/image" Target="../media/image1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4.png"/><Relationship Id="rId5" Type="http://schemas.openxmlformats.org/officeDocument/2006/relationships/hyperlink" Target="mailto:omeraskerden@hotmail.com.tr" TargetMode="External"/><Relationship Id="rId4" Type="http://schemas.openxmlformats.org/officeDocument/2006/relationships/image" Target="../media/image1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76200" y="4343400"/>
            <a:ext cx="8915400" cy="2362200"/>
          </a:xfrm>
          <a:prstGeom prst="wedgeRectCallout">
            <a:avLst>
              <a:gd name="adj1" fmla="val 1731"/>
              <a:gd name="adj2" fmla="val -32000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4800" b="1" dirty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3600" b="1" dirty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2800" b="1" dirty="0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4000" b="1" dirty="0">
                <a:solidFill>
                  <a:srgbClr val="FF0000"/>
                </a:solidFill>
              </a:rPr>
              <a:t>	      </a:t>
            </a:r>
            <a:r>
              <a:rPr lang="tr-TR" sz="2800" b="1" dirty="0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800" b="1" dirty="0">
              <a:solidFill>
                <a:srgbClr val="FF0000"/>
              </a:solidFill>
            </a:endParaRPr>
          </a:p>
          <a:p>
            <a:pPr algn="ctr"/>
            <a:endParaRPr lang="tr-TR" sz="4000" b="1" dirty="0">
              <a:solidFill>
                <a:srgbClr val="FF00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483768" y="188640"/>
            <a:ext cx="4752528" cy="1569660"/>
          </a:xfrm>
          <a:prstGeom prst="rect">
            <a:avLst/>
          </a:prstGeom>
          <a:solidFill>
            <a:srgbClr val="FFCCFF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rgbClr val="FF0000"/>
                </a:solidFill>
              </a:rPr>
              <a:t>KONİNİN YANAL ALANI</a:t>
            </a:r>
            <a:endParaRPr lang="tr-TR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617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4920202-93B6-4E74-B104-3927E3873B68}" type="slidenum">
              <a:rPr lang="tr-TR" smtClean="0"/>
              <a:pPr eaLnBrk="1" hangingPunct="1"/>
              <a:t>10</a:t>
            </a:fld>
            <a:endParaRPr lang="tr-TR" smtClean="0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152400" y="166688"/>
            <a:ext cx="8839200" cy="1822152"/>
          </a:xfrm>
          <a:prstGeom prst="wedgeRectCallout">
            <a:avLst>
              <a:gd name="adj1" fmla="val -23942"/>
              <a:gd name="adj2" fmla="val 28658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ÖRNEK-5:</a:t>
            </a:r>
            <a:r>
              <a:rPr lang="tr-TR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Aşağıda </a:t>
            </a:r>
            <a:r>
              <a:rPr lang="tr-TR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açık şekli verilen koninin Merkez açısı </a:t>
            </a:r>
            <a:r>
              <a:rPr lang="tr-TR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135 </a:t>
            </a:r>
            <a:r>
              <a:rPr lang="tr-TR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derece, ana doğrusu </a:t>
            </a:r>
            <a:r>
              <a:rPr lang="tr-TR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24 </a:t>
            </a:r>
            <a:r>
              <a:rPr lang="tr-TR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cm dir.Koninin </a:t>
            </a:r>
            <a:r>
              <a:rPr lang="tr-TR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Yanal </a:t>
            </a:r>
            <a:r>
              <a:rPr lang="tr-TR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alanı  kaç cm karedir? (</a:t>
            </a:r>
            <a:r>
              <a:rPr lang="tr-TR" sz="2800" b="1" dirty="0">
                <a:latin typeface="Verdana" pitchFamily="34" charset="0"/>
                <a:ea typeface="Verdana" pitchFamily="34" charset="0"/>
                <a:cs typeface="Verdana" pitchFamily="34" charset="0"/>
                <a:sym typeface="Symbol"/>
              </a:rPr>
              <a:t></a:t>
            </a:r>
            <a:r>
              <a:rPr lang="tr-TR" sz="2000" b="1" dirty="0">
                <a:latin typeface="Verdana" pitchFamily="34" charset="0"/>
                <a:ea typeface="Verdana" pitchFamily="34" charset="0"/>
                <a:cs typeface="Verdana" pitchFamily="34" charset="0"/>
                <a:sym typeface="Symbol"/>
              </a:rPr>
              <a:t>=3 alınız.)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tr-TR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	     a) </a:t>
            </a:r>
            <a:r>
              <a:rPr lang="tr-TR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486</a:t>
            </a:r>
            <a:r>
              <a:rPr lang="tr-TR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tr-TR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b</a:t>
            </a:r>
            <a:r>
              <a:rPr lang="tr-TR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tr-TR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728</a:t>
            </a:r>
            <a:r>
              <a:rPr lang="tr-TR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tr-TR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c</a:t>
            </a:r>
            <a:r>
              <a:rPr lang="tr-TR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tr-TR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324           d</a:t>
            </a:r>
            <a:r>
              <a:rPr lang="tr-TR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tr-TR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648</a:t>
            </a:r>
            <a:endParaRPr lang="tr-TR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1" name="Nesne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5248724"/>
              </p:ext>
            </p:extLst>
          </p:nvPr>
        </p:nvGraphicFramePr>
        <p:xfrm>
          <a:off x="4572000" y="2424113"/>
          <a:ext cx="3313113" cy="362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7" name="Denklem" r:id="rId3" imgW="1346040" imgH="1473120" progId="Equation.3">
                  <p:embed/>
                </p:oleObj>
              </mc:Choice>
              <mc:Fallback>
                <p:oleObj name="Denklem" r:id="rId3" imgW="1346040" imgH="14731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2424113"/>
                        <a:ext cx="3313113" cy="3625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Dikdörtgen 11"/>
          <p:cNvSpPr/>
          <p:nvPr/>
        </p:nvSpPr>
        <p:spPr>
          <a:xfrm>
            <a:off x="5876887" y="6334780"/>
            <a:ext cx="32671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  <a:r>
              <a:rPr lang="tr-TR" b="1" dirty="0">
                <a:solidFill>
                  <a:srgbClr val="FF0000"/>
                </a:solidFill>
                <a:hlinkClick r:id="rId5"/>
              </a:rPr>
              <a:t>omeraskerden@hotmail.com.tr</a:t>
            </a:r>
            <a:endParaRPr lang="tr-TR" dirty="0"/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04864"/>
            <a:ext cx="3076575" cy="387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6723995" y="1378983"/>
            <a:ext cx="1778081" cy="60985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11867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88640"/>
            <a:ext cx="6401491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4912769"/>
              </p:ext>
            </p:extLst>
          </p:nvPr>
        </p:nvGraphicFramePr>
        <p:xfrm>
          <a:off x="7020272" y="961376"/>
          <a:ext cx="1655514" cy="486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8" name="Denklem" r:id="rId4" imgW="609480" imgH="1815840" progId="Equation.3">
                  <p:embed/>
                </p:oleObj>
              </mc:Choice>
              <mc:Fallback>
                <p:oleObj name="Denklem" r:id="rId4" imgW="609480" imgH="18158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20272" y="961376"/>
                        <a:ext cx="1655514" cy="486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4356736"/>
              </p:ext>
            </p:extLst>
          </p:nvPr>
        </p:nvGraphicFramePr>
        <p:xfrm>
          <a:off x="7197725" y="5249863"/>
          <a:ext cx="209550" cy="395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19" name="Denklem" r:id="rId6" imgW="114120" imgH="215640" progId="Equation.3">
                  <p:embed/>
                </p:oleObj>
              </mc:Choice>
              <mc:Fallback>
                <p:oleObj name="Denklem" r:id="rId6" imgW="114120" imgH="21564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97725" y="5249863"/>
                        <a:ext cx="209550" cy="3952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683568" y="5023905"/>
            <a:ext cx="15841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r=4 </a:t>
            </a:r>
            <a:r>
              <a:rPr lang="tr-TR" sz="2400" b="1" dirty="0" smtClean="0"/>
              <a:t>cm       </a:t>
            </a:r>
          </a:p>
          <a:p>
            <a:r>
              <a:rPr lang="tr-TR" sz="2400" b="1" dirty="0" smtClean="0"/>
              <a:t>TA=</a:t>
            </a:r>
            <a:r>
              <a:rPr lang="tr-TR" sz="2400" b="1" dirty="0" smtClean="0">
                <a:sym typeface="Symbol"/>
              </a:rPr>
              <a:t></a:t>
            </a:r>
            <a:r>
              <a:rPr lang="tr-TR" sz="2400" b="1" dirty="0" smtClean="0"/>
              <a:t> </a:t>
            </a:r>
            <a:r>
              <a:rPr lang="tr-TR" sz="2400" b="1" dirty="0"/>
              <a:t>.</a:t>
            </a:r>
            <a:r>
              <a:rPr lang="tr-TR" sz="2400" b="1" dirty="0" smtClean="0"/>
              <a:t>r</a:t>
            </a:r>
            <a:r>
              <a:rPr lang="tr-TR" sz="2400" b="1" baseline="30000" dirty="0" smtClean="0"/>
              <a:t>2</a:t>
            </a:r>
          </a:p>
          <a:p>
            <a:r>
              <a:rPr lang="tr-TR" sz="2400" b="1" dirty="0" smtClean="0"/>
              <a:t>TA= </a:t>
            </a:r>
            <a:r>
              <a:rPr lang="tr-TR" sz="2400" b="1" dirty="0" smtClean="0">
                <a:sym typeface="Symbol"/>
              </a:rPr>
              <a:t></a:t>
            </a:r>
            <a:r>
              <a:rPr lang="tr-TR" sz="2400" b="1" dirty="0" smtClean="0"/>
              <a:t> .4.4</a:t>
            </a:r>
          </a:p>
          <a:p>
            <a:r>
              <a:rPr lang="tr-TR" sz="2400" b="1" dirty="0" smtClean="0"/>
              <a:t>TA=16.</a:t>
            </a:r>
            <a:r>
              <a:rPr lang="tr-TR" sz="2400" b="1" dirty="0" smtClean="0">
                <a:sym typeface="Symbol"/>
              </a:rPr>
              <a:t> </a:t>
            </a:r>
            <a:r>
              <a:rPr lang="tr-TR" sz="2400" b="1" dirty="0" smtClean="0"/>
              <a:t> </a:t>
            </a:r>
            <a:endParaRPr lang="tr-TR" sz="2400" dirty="0"/>
          </a:p>
        </p:txBody>
      </p:sp>
      <p:sp>
        <p:nvSpPr>
          <p:cNvPr id="13" name="Dikdörtgen 12"/>
          <p:cNvSpPr/>
          <p:nvPr/>
        </p:nvSpPr>
        <p:spPr>
          <a:xfrm>
            <a:off x="3275856" y="4293096"/>
            <a:ext cx="1152128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5876887" y="6334780"/>
            <a:ext cx="32671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  <a:r>
              <a:rPr lang="tr-TR" b="1" dirty="0">
                <a:solidFill>
                  <a:srgbClr val="FF0000"/>
                </a:solidFill>
                <a:hlinkClick r:id="rId8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9284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5" y="70446"/>
            <a:ext cx="7569540" cy="4260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683568" y="3754760"/>
            <a:ext cx="1152128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5876887" y="6334780"/>
            <a:ext cx="32671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  <a:r>
              <a:rPr lang="tr-TR" b="1" dirty="0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 dirty="0"/>
          </a:p>
        </p:txBody>
      </p:sp>
      <p:graphicFrame>
        <p:nvGraphicFramePr>
          <p:cNvPr id="11" name="Nesne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1425921"/>
              </p:ext>
            </p:extLst>
          </p:nvPr>
        </p:nvGraphicFramePr>
        <p:xfrm>
          <a:off x="2267744" y="4509120"/>
          <a:ext cx="6624637" cy="163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38" name="Denklem" r:id="rId5" imgW="2438280" imgH="609480" progId="Equation.3">
                  <p:embed/>
                </p:oleObj>
              </mc:Choice>
              <mc:Fallback>
                <p:oleObj name="Denklem" r:id="rId5" imgW="2438280" imgH="609480" progId="Equation.3">
                  <p:embed/>
                  <p:pic>
                    <p:nvPicPr>
                      <p:cNvPr id="0" name="Nesn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4509120"/>
                        <a:ext cx="6624637" cy="1633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54360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ayt Numarası Yer Tutucus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8A6BAF7-8465-4009-8C0C-209060CAEB81}" type="slidenum">
              <a:rPr lang="tr-TR" smtClean="0"/>
              <a:pPr eaLnBrk="1" hangingPunct="1"/>
              <a:t>13</a:t>
            </a:fld>
            <a:endParaRPr lang="tr-TR" smtClean="0"/>
          </a:p>
        </p:txBody>
      </p:sp>
      <p:sp>
        <p:nvSpPr>
          <p:cNvPr id="22545" name="Rectangle 17"/>
          <p:cNvSpPr>
            <a:spLocks noChangeArrowheads="1"/>
          </p:cNvSpPr>
          <p:nvPr/>
        </p:nvSpPr>
        <p:spPr bwMode="auto">
          <a:xfrm>
            <a:off x="201613" y="152400"/>
            <a:ext cx="8789987" cy="133238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ÖRNEK-3)</a:t>
            </a:r>
            <a:r>
              <a:rPr lang="tr-TR" sz="2000" b="1" dirty="0" smtClean="0"/>
              <a:t> </a:t>
            </a:r>
            <a:r>
              <a:rPr lang="tr-TR" sz="2000" b="1" dirty="0"/>
              <a:t>Yanda açık şekli verilen koninin Merkez açısı 90 derece, ana doğrusu</a:t>
            </a:r>
          </a:p>
          <a:p>
            <a:r>
              <a:rPr lang="tr-TR" sz="2000" b="1" dirty="0"/>
              <a:t> 16 cm dir.Koninin taban alanı (Pi) cinsinden kaç cm karedir?</a:t>
            </a:r>
            <a:r>
              <a:rPr lang="tr-TR" sz="2000" dirty="0"/>
              <a:t> </a:t>
            </a:r>
          </a:p>
          <a:p>
            <a:r>
              <a:rPr lang="tr-TR" sz="2000" b="1" dirty="0"/>
              <a:t>	</a:t>
            </a:r>
          </a:p>
          <a:p>
            <a:r>
              <a:rPr lang="tr-TR" sz="2000" b="1" dirty="0"/>
              <a:t>		a</a:t>
            </a:r>
            <a:r>
              <a:rPr lang="tr-TR" sz="2000" b="1" dirty="0" smtClean="0"/>
              <a:t>) 64pi           b) 8pi          c) 16pi          d) 32pi</a:t>
            </a:r>
            <a:r>
              <a:rPr lang="tr-TR" sz="2000" dirty="0" smtClean="0"/>
              <a:t> </a:t>
            </a:r>
            <a:endParaRPr lang="tr-TR" sz="2000" dirty="0"/>
          </a:p>
        </p:txBody>
      </p:sp>
      <p:pic>
        <p:nvPicPr>
          <p:cNvPr id="22546" name="Picture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700" y="1628800"/>
            <a:ext cx="3048000" cy="414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Rectangle 2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/>
          </a:p>
        </p:txBody>
      </p:sp>
      <p:sp>
        <p:nvSpPr>
          <p:cNvPr id="22534" name="Dikdörtgen 22"/>
          <p:cNvSpPr>
            <a:spLocks noChangeArrowheads="1"/>
          </p:cNvSpPr>
          <p:nvPr/>
        </p:nvSpPr>
        <p:spPr bwMode="auto">
          <a:xfrm>
            <a:off x="4419600" y="6477000"/>
            <a:ext cx="4710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400" b="1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 sz="2400" b="1">
              <a:solidFill>
                <a:srgbClr val="FF0000"/>
              </a:solidFill>
            </a:endParaRPr>
          </a:p>
        </p:txBody>
      </p:sp>
      <p:graphicFrame>
        <p:nvGraphicFramePr>
          <p:cNvPr id="2" name="Nesne 1"/>
          <p:cNvGraphicFramePr>
            <a:graphicFrameLocks noChangeAspect="1"/>
          </p:cNvGraphicFramePr>
          <p:nvPr/>
        </p:nvGraphicFramePr>
        <p:xfrm>
          <a:off x="3754438" y="2209800"/>
          <a:ext cx="4521200" cy="1350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6" name="Denklem" r:id="rId5" imgW="1954951" imgH="583947" progId="Equation.3">
                  <p:embed/>
                </p:oleObj>
              </mc:Choice>
              <mc:Fallback>
                <p:oleObj name="Denklem" r:id="rId5" imgW="1954951" imgH="583947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54438" y="2209800"/>
                        <a:ext cx="4521200" cy="1350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Nesne 2"/>
          <p:cNvGraphicFramePr>
            <a:graphicFrameLocks noChangeAspect="1"/>
          </p:cNvGraphicFramePr>
          <p:nvPr/>
        </p:nvGraphicFramePr>
        <p:xfrm>
          <a:off x="5410200" y="3962400"/>
          <a:ext cx="1839913" cy="177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7" name="Denklem" r:id="rId7" imgW="685800" imgH="660400" progId="Equation.3">
                  <p:embed/>
                </p:oleObj>
              </mc:Choice>
              <mc:Fallback>
                <p:oleObj name="Denklem" r:id="rId7" imgW="685800" imgH="660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3962400"/>
                        <a:ext cx="1839913" cy="1770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Dikdörtgen 25"/>
          <p:cNvSpPr/>
          <p:nvPr/>
        </p:nvSpPr>
        <p:spPr>
          <a:xfrm>
            <a:off x="4361712" y="951384"/>
            <a:ext cx="1362416" cy="533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5876887" y="6334780"/>
            <a:ext cx="32671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  <a:r>
              <a:rPr lang="tr-TR" b="1" dirty="0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72703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5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2B5EB84-4EF2-4912-8607-E4D53BB20CDC}" type="slidenum">
              <a:rPr lang="tr-TR" smtClean="0"/>
              <a:pPr eaLnBrk="1" hangingPunct="1"/>
              <a:t>14</a:t>
            </a:fld>
            <a:endParaRPr lang="tr-TR" smtClean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52400" y="152400"/>
            <a:ext cx="8839200" cy="140439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ÖRNEK-4) </a:t>
            </a:r>
            <a:r>
              <a:rPr lang="tr-TR" sz="2000" b="1" dirty="0"/>
              <a:t>Yanda açık şekli verilen koninin Merkez açısı 90 derece, ana doğrusu </a:t>
            </a:r>
          </a:p>
          <a:p>
            <a:r>
              <a:rPr lang="tr-TR" sz="2000" b="1" dirty="0"/>
              <a:t>8 cm dir.Koninin taban  </a:t>
            </a:r>
            <a:r>
              <a:rPr lang="tr-TR" sz="2000" b="1" dirty="0" smtClean="0"/>
              <a:t>alanı </a:t>
            </a:r>
            <a:r>
              <a:rPr lang="tr-TR" sz="2000" b="1" dirty="0"/>
              <a:t>kaç cm </a:t>
            </a:r>
            <a:r>
              <a:rPr lang="tr-TR" sz="2000" b="1" dirty="0" smtClean="0"/>
              <a:t>karedir</a:t>
            </a:r>
            <a:r>
              <a:rPr lang="tr-TR" sz="2000" b="1" dirty="0"/>
              <a:t>? (</a:t>
            </a:r>
            <a:r>
              <a:rPr lang="tr-TR" sz="2000" b="1" dirty="0">
                <a:sym typeface="Symbol" pitchFamily="18" charset="2"/>
              </a:rPr>
              <a:t></a:t>
            </a:r>
            <a:r>
              <a:rPr lang="tr-TR" sz="2000" b="1" dirty="0"/>
              <a:t>=3 alınız.)             </a:t>
            </a:r>
          </a:p>
          <a:p>
            <a:r>
              <a:rPr lang="tr-TR" sz="2000" b="1" dirty="0"/>
              <a:t>	</a:t>
            </a:r>
          </a:p>
          <a:p>
            <a:r>
              <a:rPr lang="tr-TR" sz="2000" b="1" dirty="0"/>
              <a:t>		a)24        </a:t>
            </a:r>
            <a:r>
              <a:rPr lang="tr-TR" sz="2000" b="1" dirty="0" smtClean="0"/>
              <a:t>      b)36              c)48               d)12  </a:t>
            </a:r>
            <a:endParaRPr lang="tr-TR" sz="2000" b="1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981200"/>
            <a:ext cx="37338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0113181"/>
              </p:ext>
            </p:extLst>
          </p:nvPr>
        </p:nvGraphicFramePr>
        <p:xfrm>
          <a:off x="4427224" y="1981200"/>
          <a:ext cx="4229100" cy="1350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8" name="Denklem" r:id="rId4" imgW="1828800" imgH="584200" progId="Equation.3">
                  <p:embed/>
                </p:oleObj>
              </mc:Choice>
              <mc:Fallback>
                <p:oleObj name="Denklem" r:id="rId4" imgW="1828800" imgH="584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224" y="1981200"/>
                        <a:ext cx="4229100" cy="1350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Nesne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0793903"/>
              </p:ext>
            </p:extLst>
          </p:nvPr>
        </p:nvGraphicFramePr>
        <p:xfrm>
          <a:off x="5715000" y="3789040"/>
          <a:ext cx="1587500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9" name="Denklem" r:id="rId6" imgW="685800" imgH="889000" progId="Equation.3">
                  <p:embed/>
                </p:oleObj>
              </mc:Choice>
              <mc:Fallback>
                <p:oleObj name="Denklem" r:id="rId6" imgW="685800" imgH="889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0" y="3789040"/>
                        <a:ext cx="1587500" cy="205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Dikdörtgen 8"/>
          <p:cNvSpPr/>
          <p:nvPr/>
        </p:nvSpPr>
        <p:spPr>
          <a:xfrm>
            <a:off x="5364088" y="1023392"/>
            <a:ext cx="1584176" cy="533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23560" name="Dikdörtgen 21"/>
          <p:cNvSpPr>
            <a:spLocks noChangeArrowheads="1"/>
          </p:cNvSpPr>
          <p:nvPr/>
        </p:nvSpPr>
        <p:spPr bwMode="auto">
          <a:xfrm>
            <a:off x="4419600" y="6477000"/>
            <a:ext cx="4710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400" b="1">
                <a:solidFill>
                  <a:srgbClr val="FF0000"/>
                </a:solidFill>
                <a:hlinkClick r:id="rId8"/>
              </a:rPr>
              <a:t>omeraskerden@hotmail.com.tr</a:t>
            </a:r>
            <a:endParaRPr lang="tr-TR" sz="24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118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C339DF8-A516-4DB4-B711-995ED9B8E839}" type="slidenum">
              <a:rPr lang="tr-TR" smtClean="0"/>
              <a:pPr eaLnBrk="1" hangingPunct="1"/>
              <a:t>15</a:t>
            </a:fld>
            <a:endParaRPr lang="tr-TR" smtClean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52399" y="67113"/>
            <a:ext cx="8812089" cy="13456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ÖRNEK-5) </a:t>
            </a:r>
            <a:r>
              <a:rPr lang="tr-TR" sz="2000" b="1" dirty="0"/>
              <a:t>Yanda açık şekli verilen koninin ana doğrusu 8 cm dir.Koninin yanal </a:t>
            </a:r>
          </a:p>
          <a:p>
            <a:r>
              <a:rPr lang="tr-TR" sz="2000" b="1" dirty="0"/>
              <a:t>alanı 24pi cm kare ise, koninin taban alanı (Pi) cinsinden kaç cm karedir? </a:t>
            </a:r>
          </a:p>
          <a:p>
            <a:r>
              <a:rPr lang="tr-TR" sz="2000" b="1" dirty="0"/>
              <a:t>(</a:t>
            </a:r>
            <a:r>
              <a:rPr lang="tr-TR" sz="2000" b="1" dirty="0">
                <a:sym typeface="Symbol" pitchFamily="18" charset="2"/>
              </a:rPr>
              <a:t></a:t>
            </a:r>
            <a:r>
              <a:rPr lang="tr-TR" sz="2000" b="1" dirty="0"/>
              <a:t>=3 alınız.)</a:t>
            </a:r>
            <a:r>
              <a:rPr lang="tr-TR" sz="2000" dirty="0"/>
              <a:t>     </a:t>
            </a:r>
          </a:p>
          <a:p>
            <a:r>
              <a:rPr lang="tr-TR" sz="2000" dirty="0"/>
              <a:t>	</a:t>
            </a:r>
            <a:r>
              <a:rPr lang="tr-TR" sz="2000" b="1" dirty="0" smtClean="0"/>
              <a:t>     a) 12.</a:t>
            </a:r>
            <a:r>
              <a:rPr lang="tr-TR" sz="2000" b="1" dirty="0" smtClean="0">
                <a:sym typeface="Symbol"/>
              </a:rPr>
              <a:t>          b) 9.            c) 6.          d) 18.</a:t>
            </a:r>
            <a:r>
              <a:rPr lang="tr-TR" sz="2000" dirty="0"/>
              <a:t>	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938" y="1905000"/>
            <a:ext cx="356235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Dikdörtgen 21"/>
          <p:cNvSpPr>
            <a:spLocks noChangeArrowheads="1"/>
          </p:cNvSpPr>
          <p:nvPr/>
        </p:nvSpPr>
        <p:spPr bwMode="auto">
          <a:xfrm>
            <a:off x="4419600" y="6477000"/>
            <a:ext cx="4710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400" b="1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 sz="2400" b="1">
              <a:solidFill>
                <a:srgbClr val="FF0000"/>
              </a:solidFill>
            </a:endParaRPr>
          </a:p>
        </p:txBody>
      </p:sp>
      <p:graphicFrame>
        <p:nvGraphicFramePr>
          <p:cNvPr id="9" name="Nesne 8"/>
          <p:cNvGraphicFramePr>
            <a:graphicFrameLocks noChangeAspect="1"/>
          </p:cNvGraphicFramePr>
          <p:nvPr/>
        </p:nvGraphicFramePr>
        <p:xfrm>
          <a:off x="4572000" y="3124200"/>
          <a:ext cx="3741738" cy="199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6" name="Denklem" r:id="rId5" imgW="1612900" imgH="863600" progId="Equation.3">
                  <p:embed/>
                </p:oleObj>
              </mc:Choice>
              <mc:Fallback>
                <p:oleObj name="Denklem" r:id="rId5" imgW="1612900" imgH="863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3124200"/>
                        <a:ext cx="3741738" cy="199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608" name="Picture 2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248" y="908720"/>
            <a:ext cx="1428672" cy="55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4829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ayt Numarası Yer Tutucus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290FBB1-40D7-44B2-BA1D-5293016F7492}" type="slidenum">
              <a:rPr lang="tr-TR" smtClean="0"/>
              <a:pPr eaLnBrk="1" hangingPunct="1"/>
              <a:t>16</a:t>
            </a:fld>
            <a:endParaRPr lang="tr-TR" smtClean="0"/>
          </a:p>
        </p:txBody>
      </p:sp>
      <p:pic>
        <p:nvPicPr>
          <p:cNvPr id="2048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860550"/>
            <a:ext cx="32004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9" name="Rectangle 9"/>
          <p:cNvSpPr>
            <a:spLocks noChangeArrowheads="1"/>
          </p:cNvSpPr>
          <p:nvPr/>
        </p:nvSpPr>
        <p:spPr bwMode="auto">
          <a:xfrm>
            <a:off x="76200" y="152400"/>
            <a:ext cx="8915400" cy="1343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r>
              <a:rPr lang="tr-TR" sz="2000" b="1" dirty="0">
                <a:solidFill>
                  <a:srgbClr val="FF0000"/>
                </a:solidFill>
              </a:rPr>
              <a:t>ÖRNEK-5) </a:t>
            </a:r>
            <a:r>
              <a:rPr lang="tr-TR" sz="2000" b="1" dirty="0"/>
              <a:t>Yanda açık şekli verilen dik dairesel koninin Merkez açısı 60 derece,</a:t>
            </a:r>
          </a:p>
          <a:p>
            <a:r>
              <a:rPr lang="tr-TR" sz="2000" b="1" dirty="0"/>
              <a:t>taban yarıçapı 4 cm ise, koninin yüzey alanı kaç cm karedir? (</a:t>
            </a:r>
            <a:r>
              <a:rPr lang="tr-TR" sz="2000" b="1" dirty="0">
                <a:sym typeface="Symbol" pitchFamily="18" charset="2"/>
              </a:rPr>
              <a:t></a:t>
            </a:r>
            <a:r>
              <a:rPr lang="tr-TR" sz="2000" b="1" dirty="0"/>
              <a:t>=3 alınız.)</a:t>
            </a:r>
          </a:p>
          <a:p>
            <a:r>
              <a:rPr lang="tr-TR" sz="2000" b="1" dirty="0"/>
              <a:t>	</a:t>
            </a:r>
          </a:p>
          <a:p>
            <a:r>
              <a:rPr lang="tr-TR" sz="2000" b="1" dirty="0"/>
              <a:t>	a)144         </a:t>
            </a:r>
            <a:r>
              <a:rPr lang="tr-TR" sz="2000" b="1" dirty="0" smtClean="0"/>
              <a:t>	b)432       	 </a:t>
            </a:r>
            <a:r>
              <a:rPr lang="tr-TR" sz="2000" b="1" dirty="0"/>
              <a:t>c)288       </a:t>
            </a:r>
            <a:r>
              <a:rPr lang="tr-TR" sz="2000" b="1" dirty="0" smtClean="0"/>
              <a:t>	d)336</a:t>
            </a:r>
            <a:endParaRPr lang="tr-TR" sz="2000" b="1" dirty="0"/>
          </a:p>
        </p:txBody>
      </p:sp>
      <p:sp>
        <p:nvSpPr>
          <p:cNvPr id="26629" name="Dikdörtgen 15"/>
          <p:cNvSpPr>
            <a:spLocks noChangeArrowheads="1"/>
          </p:cNvSpPr>
          <p:nvPr/>
        </p:nvSpPr>
        <p:spPr bwMode="auto">
          <a:xfrm>
            <a:off x="4419600" y="6477000"/>
            <a:ext cx="4710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400" b="1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 sz="2400" b="1">
              <a:solidFill>
                <a:srgbClr val="FF0000"/>
              </a:solidFill>
            </a:endParaRPr>
          </a:p>
        </p:txBody>
      </p:sp>
      <p:graphicFrame>
        <p:nvGraphicFramePr>
          <p:cNvPr id="2" name="Nesne 1"/>
          <p:cNvGraphicFramePr>
            <a:graphicFrameLocks noChangeAspect="1"/>
          </p:cNvGraphicFramePr>
          <p:nvPr/>
        </p:nvGraphicFramePr>
        <p:xfrm>
          <a:off x="3705225" y="1849438"/>
          <a:ext cx="4284663" cy="1350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6" name="Denklem" r:id="rId5" imgW="1854200" imgH="584200" progId="Equation.3">
                  <p:embed/>
                </p:oleObj>
              </mc:Choice>
              <mc:Fallback>
                <p:oleObj name="Denklem" r:id="rId5" imgW="1854200" imgH="584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5225" y="1849438"/>
                        <a:ext cx="4284663" cy="1350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Nesne 2"/>
          <p:cNvGraphicFramePr>
            <a:graphicFrameLocks noChangeAspect="1"/>
          </p:cNvGraphicFramePr>
          <p:nvPr/>
        </p:nvGraphicFramePr>
        <p:xfrm>
          <a:off x="3810000" y="4191000"/>
          <a:ext cx="4813300" cy="1527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87" name="Denklem" r:id="rId7" imgW="2082800" imgH="660400" progId="Equation.3">
                  <p:embed/>
                </p:oleObj>
              </mc:Choice>
              <mc:Fallback>
                <p:oleObj name="Denklem" r:id="rId7" imgW="2082800" imgH="660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4191000"/>
                        <a:ext cx="4813300" cy="1527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6632" name="Picture 2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980728"/>
            <a:ext cx="2088232" cy="54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444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6360767-AF18-4778-8228-7FD0981D86E3}" type="slidenum">
              <a:rPr lang="tr-TR" smtClean="0"/>
              <a:pPr eaLnBrk="1" hangingPunct="1"/>
              <a:t>17</a:t>
            </a:fld>
            <a:endParaRPr lang="tr-TR" smtClean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52400" y="76200"/>
            <a:ext cx="8839200" cy="140858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r>
              <a:rPr lang="tr-TR" sz="2000" b="1" dirty="0">
                <a:solidFill>
                  <a:srgbClr val="FF0000"/>
                </a:solidFill>
              </a:rPr>
              <a:t>ÖRNEK-6) </a:t>
            </a:r>
            <a:r>
              <a:rPr lang="tr-TR" sz="2000" b="1" dirty="0"/>
              <a:t>Yandaki şekilde verilen daire diliminde IABI=24 cm,BAC açısı 90 </a:t>
            </a:r>
          </a:p>
          <a:p>
            <a:r>
              <a:rPr lang="tr-TR" sz="2000" b="1" dirty="0"/>
              <a:t>derecedir. Bu daire dilimi ile oluşturulan koninin taban alanı kaç cm karedir?</a:t>
            </a:r>
          </a:p>
          <a:p>
            <a:r>
              <a:rPr lang="tr-TR" sz="2000" b="1" dirty="0"/>
              <a:t> (</a:t>
            </a:r>
            <a:r>
              <a:rPr lang="tr-TR" sz="2000" b="1" dirty="0">
                <a:sym typeface="Symbol" pitchFamily="18" charset="2"/>
              </a:rPr>
              <a:t></a:t>
            </a:r>
            <a:r>
              <a:rPr lang="tr-TR" sz="2000" b="1" dirty="0"/>
              <a:t>=3 alınız.)  </a:t>
            </a:r>
          </a:p>
          <a:p>
            <a:r>
              <a:rPr lang="tr-TR" sz="2000" b="1" dirty="0"/>
              <a:t>		a)108      </a:t>
            </a:r>
            <a:r>
              <a:rPr lang="tr-TR" sz="2000" b="1" dirty="0" smtClean="0"/>
              <a:t>	b)72     		c)144   		 </a:t>
            </a:r>
            <a:r>
              <a:rPr lang="tr-TR" sz="2000" b="1" dirty="0"/>
              <a:t>d)116</a:t>
            </a:r>
            <a:r>
              <a:rPr lang="tr-TR" sz="2000" dirty="0"/>
              <a:t>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573338"/>
            <a:ext cx="3268663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3791040"/>
              </p:ext>
            </p:extLst>
          </p:nvPr>
        </p:nvGraphicFramePr>
        <p:xfrm>
          <a:off x="4157488" y="3212976"/>
          <a:ext cx="4832350" cy="2586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4" name="Denklem" r:id="rId4" imgW="1993900" imgH="1066800" progId="Equation.3">
                  <p:embed/>
                </p:oleObj>
              </mc:Choice>
              <mc:Fallback>
                <p:oleObj name="Denklem" r:id="rId4" imgW="1993900" imgH="1066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7488" y="3212976"/>
                        <a:ext cx="4832350" cy="2586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7654" name="Picture 2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895461"/>
            <a:ext cx="1801391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655" name="Dikdörtgen 9"/>
          <p:cNvSpPr>
            <a:spLocks noChangeArrowheads="1"/>
          </p:cNvSpPr>
          <p:nvPr/>
        </p:nvSpPr>
        <p:spPr bwMode="auto">
          <a:xfrm>
            <a:off x="4419600" y="6477000"/>
            <a:ext cx="4710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400" b="1">
                <a:solidFill>
                  <a:srgbClr val="FF0000"/>
                </a:solidFill>
                <a:hlinkClick r:id="rId7"/>
              </a:rPr>
              <a:t>omeraskerden@hotmail.com.tr</a:t>
            </a:r>
            <a:endParaRPr lang="tr-TR" sz="24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735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A4E7C54-F37E-4527-B92A-FBE224BA9197}" type="slidenum">
              <a:rPr lang="tr-TR" smtClean="0"/>
              <a:pPr eaLnBrk="1" hangingPunct="1"/>
              <a:t>18</a:t>
            </a:fld>
            <a:endParaRPr lang="tr-TR" smtClean="0"/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152400" y="152400"/>
            <a:ext cx="8839200" cy="13716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ÖRNEK-7) </a:t>
            </a:r>
            <a:r>
              <a:rPr lang="tr-TR" sz="2000" b="1" dirty="0"/>
              <a:t>Yandaki şekilde verilen daire diliminde IABI=12 cm,BAC açısı 90 </a:t>
            </a:r>
          </a:p>
          <a:p>
            <a:r>
              <a:rPr lang="tr-TR" sz="2000" b="1" dirty="0"/>
              <a:t>derecedir. Bu daire dilimi ile oluşturulan koninin taban alanı kaç cm karedir?</a:t>
            </a:r>
          </a:p>
          <a:p>
            <a:r>
              <a:rPr lang="tr-TR" sz="2000" b="1" dirty="0"/>
              <a:t> ( </a:t>
            </a:r>
            <a:r>
              <a:rPr lang="tr-TR" sz="2000" b="1" dirty="0">
                <a:sym typeface="Symbol" pitchFamily="18" charset="2"/>
              </a:rPr>
              <a:t></a:t>
            </a:r>
            <a:r>
              <a:rPr lang="tr-TR" sz="2000" b="1" dirty="0"/>
              <a:t>=3 alınız. ) </a:t>
            </a:r>
          </a:p>
          <a:p>
            <a:r>
              <a:rPr lang="tr-TR" sz="2000" b="1" dirty="0"/>
              <a:t>		a)18      </a:t>
            </a:r>
            <a:r>
              <a:rPr lang="tr-TR" sz="2000" b="1" dirty="0" smtClean="0"/>
              <a:t>		b)27    		 </a:t>
            </a:r>
            <a:r>
              <a:rPr lang="tr-TR" sz="2000" b="1" dirty="0"/>
              <a:t>c)36     </a:t>
            </a:r>
            <a:r>
              <a:rPr lang="tr-TR" sz="2000" b="1" dirty="0" smtClean="0"/>
              <a:t>		d)48 </a:t>
            </a:r>
            <a:endParaRPr lang="tr-TR" sz="2000" b="1" dirty="0"/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8" y="2409825"/>
            <a:ext cx="3395662" cy="252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30545401"/>
              </p:ext>
            </p:extLst>
          </p:nvPr>
        </p:nvGraphicFramePr>
        <p:xfrm>
          <a:off x="4139952" y="3068960"/>
          <a:ext cx="4740275" cy="2586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8" name="Denklem" r:id="rId4" imgW="1955800" imgH="1066800" progId="Equation.3">
                  <p:embed/>
                </p:oleObj>
              </mc:Choice>
              <mc:Fallback>
                <p:oleObj name="Denklem" r:id="rId4" imgW="1955800" imgH="1066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9952" y="3068960"/>
                        <a:ext cx="4740275" cy="2586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8678" name="Picture 2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914400"/>
            <a:ext cx="1728192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679" name="Dikdörtgen 9"/>
          <p:cNvSpPr>
            <a:spLocks noChangeArrowheads="1"/>
          </p:cNvSpPr>
          <p:nvPr/>
        </p:nvSpPr>
        <p:spPr bwMode="auto">
          <a:xfrm>
            <a:off x="4419600" y="6477000"/>
            <a:ext cx="4710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400" b="1">
                <a:solidFill>
                  <a:srgbClr val="FF0000"/>
                </a:solidFill>
                <a:hlinkClick r:id="rId7"/>
              </a:rPr>
              <a:t>omeraskerden@hotmail.com.tr</a:t>
            </a:r>
            <a:endParaRPr lang="tr-TR" sz="24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903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ayt Numarası Yer Tutucusu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F13C36A-3332-4F1B-AFB5-CBC38238609A}" type="slidenum">
              <a:rPr lang="tr-TR" smtClean="0"/>
              <a:pPr eaLnBrk="1" hangingPunct="1"/>
              <a:t>19</a:t>
            </a:fld>
            <a:endParaRPr lang="tr-TR" smtClean="0"/>
          </a:p>
        </p:txBody>
      </p:sp>
      <p:pic>
        <p:nvPicPr>
          <p:cNvPr id="19468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1828800"/>
            <a:ext cx="3024187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9" name="Rectangle 13"/>
          <p:cNvSpPr>
            <a:spLocks noChangeArrowheads="1"/>
          </p:cNvSpPr>
          <p:nvPr/>
        </p:nvSpPr>
        <p:spPr bwMode="auto">
          <a:xfrm>
            <a:off x="152400" y="152400"/>
            <a:ext cx="8839200" cy="126037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/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ÖRNEK-8) </a:t>
            </a:r>
            <a:r>
              <a:rPr lang="tr-TR" sz="2400" b="1" dirty="0"/>
              <a:t>Yanda açık şekli verilen koninin yüzey alanı kaç cm karedir?</a:t>
            </a:r>
          </a:p>
          <a:p>
            <a:r>
              <a:rPr lang="tr-TR" sz="2400" b="1" dirty="0"/>
              <a:t> ( </a:t>
            </a:r>
            <a:r>
              <a:rPr lang="tr-TR" sz="2400" b="1" dirty="0">
                <a:sym typeface="Symbol" pitchFamily="18" charset="2"/>
              </a:rPr>
              <a:t></a:t>
            </a:r>
            <a:r>
              <a:rPr lang="tr-TR" sz="2400" b="1" dirty="0"/>
              <a:t>=3 alınız. )	</a:t>
            </a:r>
          </a:p>
          <a:p>
            <a:r>
              <a:rPr lang="tr-TR" sz="2400" b="1" dirty="0"/>
              <a:t>		a)48      </a:t>
            </a:r>
            <a:r>
              <a:rPr lang="tr-TR" sz="2400" b="1" dirty="0" smtClean="0"/>
              <a:t>	b)96      	c)36     		 </a:t>
            </a:r>
            <a:r>
              <a:rPr lang="tr-TR" sz="2400" b="1" dirty="0"/>
              <a:t>d)72 </a:t>
            </a:r>
          </a:p>
        </p:txBody>
      </p:sp>
      <p:sp>
        <p:nvSpPr>
          <p:cNvPr id="29701" name="Dikdörtgen 19"/>
          <p:cNvSpPr>
            <a:spLocks noChangeArrowheads="1"/>
          </p:cNvSpPr>
          <p:nvPr/>
        </p:nvSpPr>
        <p:spPr bwMode="auto">
          <a:xfrm>
            <a:off x="4419600" y="6477000"/>
            <a:ext cx="4710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sz="2400" b="1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 sz="2400" b="1">
              <a:solidFill>
                <a:srgbClr val="FF0000"/>
              </a:solidFill>
            </a:endParaRPr>
          </a:p>
        </p:txBody>
      </p:sp>
      <p:graphicFrame>
        <p:nvGraphicFramePr>
          <p:cNvPr id="3" name="Nesne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2445405"/>
              </p:ext>
            </p:extLst>
          </p:nvPr>
        </p:nvGraphicFramePr>
        <p:xfrm>
          <a:off x="3707904" y="3068960"/>
          <a:ext cx="5140325" cy="2586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2" name="Denklem" r:id="rId5" imgW="2120900" imgH="1066800" progId="Equation.3">
                  <p:embed/>
                </p:oleObj>
              </mc:Choice>
              <mc:Fallback>
                <p:oleObj name="Denklem" r:id="rId5" imgW="2120900" imgH="1066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904" y="3068960"/>
                        <a:ext cx="5140325" cy="2586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9703" name="Picture 2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9876" y="829148"/>
            <a:ext cx="1471174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1906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107504" y="52004"/>
            <a:ext cx="8869111" cy="1144747"/>
          </a:xfrm>
          <a:prstGeom prst="wedgeRectCallout">
            <a:avLst>
              <a:gd name="adj1" fmla="val -21394"/>
              <a:gd name="adj2" fmla="val 3809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DİK KONİNİN YANAL ALANI </a:t>
            </a:r>
            <a:r>
              <a:rPr lang="tr-TR" b="1" dirty="0" smtClean="0">
                <a:solidFill>
                  <a:srgbClr val="FF0000"/>
                </a:solidFill>
              </a:rPr>
              <a:t>: 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	1) </a:t>
            </a:r>
            <a:r>
              <a:rPr lang="tr-TR" b="1" dirty="0" smtClean="0"/>
              <a:t>Dik dairesel koninin yüzey alanı (yanal alanı),bu daire diliminin alanına eşittir. Dik koninin ana doğrusu yanal alanı oluşturan daire diliminin yarı çapıdır. Daire diliminin alanı gibi koninin yanal alanı bulunur.</a:t>
            </a:r>
            <a:endParaRPr lang="tr-TR" b="1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7" y="2095569"/>
            <a:ext cx="3256171" cy="4141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0962629"/>
              </p:ext>
            </p:extLst>
          </p:nvPr>
        </p:nvGraphicFramePr>
        <p:xfrm>
          <a:off x="3477886" y="1302834"/>
          <a:ext cx="2128346" cy="5182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5" name="Denklem" r:id="rId4" imgW="1091880" imgH="2654280" progId="Equation.3">
                  <p:embed/>
                </p:oleObj>
              </mc:Choice>
              <mc:Fallback>
                <p:oleObj name="Denklem" r:id="rId4" imgW="1091880" imgH="2654280" progId="Equation.3">
                  <p:embed/>
                  <p:pic>
                    <p:nvPicPr>
                      <p:cNvPr id="0" name="Nesn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7886" y="1302834"/>
                        <a:ext cx="2128346" cy="51825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1916832"/>
            <a:ext cx="3131841" cy="4548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5876887" y="6334780"/>
            <a:ext cx="32671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  <a:r>
              <a:rPr lang="tr-TR" b="1" dirty="0">
                <a:solidFill>
                  <a:srgbClr val="FF0000"/>
                </a:solidFill>
                <a:hlinkClick r:id="rId7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21735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76200" y="4343400"/>
            <a:ext cx="8915400" cy="2362200"/>
          </a:xfrm>
          <a:prstGeom prst="wedgeRectCallout">
            <a:avLst>
              <a:gd name="adj1" fmla="val 1731"/>
              <a:gd name="adj2" fmla="val -32000"/>
            </a:avLst>
          </a:prstGeom>
          <a:solidFill>
            <a:srgbClr val="FF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4800" b="1">
                <a:solidFill>
                  <a:srgbClr val="FF0000"/>
                </a:solidFill>
              </a:rPr>
              <a:t>ÖMER ASKERDEN</a:t>
            </a:r>
          </a:p>
          <a:p>
            <a:r>
              <a:rPr lang="tr-TR" sz="3600" b="1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2800" b="1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4000" b="1">
                <a:solidFill>
                  <a:srgbClr val="FF0000"/>
                </a:solidFill>
              </a:rPr>
              <a:t>	      </a:t>
            </a:r>
            <a:r>
              <a:rPr lang="tr-TR" sz="2800" b="1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2800" b="1">
              <a:solidFill>
                <a:srgbClr val="FF0000"/>
              </a:solidFill>
            </a:endParaRPr>
          </a:p>
          <a:p>
            <a:pPr algn="ctr"/>
            <a:endParaRPr lang="tr-TR" sz="4000" b="1">
              <a:solidFill>
                <a:srgbClr val="FF00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2339752" y="188639"/>
            <a:ext cx="5184576" cy="1200329"/>
          </a:xfrm>
          <a:prstGeom prst="rect">
            <a:avLst/>
          </a:prstGeom>
          <a:solidFill>
            <a:srgbClr val="FFCCFF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7200" b="1" dirty="0" smtClean="0">
                <a:solidFill>
                  <a:srgbClr val="FF0000"/>
                </a:solidFill>
              </a:rPr>
              <a:t>HAZIRLAYAN</a:t>
            </a:r>
            <a:endParaRPr lang="tr-TR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360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53" y="2204864"/>
            <a:ext cx="3565134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63767" y="124291"/>
            <a:ext cx="8813787" cy="175432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ÖRNEK-1:</a:t>
            </a:r>
            <a:r>
              <a:rPr lang="tr-TR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Aşağı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da açık şekli verilen koninin</a:t>
            </a:r>
            <a:r>
              <a:rPr kumimoji="0" lang="tr-TR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Merkez açısı 120 derece, ana doğrusu 8 cm dir.Koninin Yanal alanı  kaç cm karedir? (</a:t>
            </a: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  <a:sym typeface="Symbol"/>
              </a:rPr>
              <a:t>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  <a:sym typeface="Symbol"/>
              </a:rPr>
              <a:t>=3 alınız.)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tr-TR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a) 108		b) 48</a:t>
            </a:r>
            <a:r>
              <a:rPr lang="tr-TR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tr-TR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c) 36		d) 72</a:t>
            </a:r>
            <a:endParaRPr kumimoji="0" lang="tr-TR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9927160"/>
              </p:ext>
            </p:extLst>
          </p:nvPr>
        </p:nvGraphicFramePr>
        <p:xfrm>
          <a:off x="5148064" y="2187595"/>
          <a:ext cx="2808312" cy="4270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85" name="Denklem" r:id="rId4" imgW="952200" imgH="1447560" progId="Equation.3">
                  <p:embed/>
                </p:oleObj>
              </mc:Choice>
              <mc:Fallback>
                <p:oleObj name="Denklem" r:id="rId4" imgW="952200" imgH="14475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48064" y="2187595"/>
                        <a:ext cx="2808312" cy="42703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Dikdörtgen 6"/>
          <p:cNvSpPr/>
          <p:nvPr/>
        </p:nvSpPr>
        <p:spPr>
          <a:xfrm>
            <a:off x="5876887" y="6334780"/>
            <a:ext cx="32671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  <a:r>
              <a:rPr lang="tr-TR" b="1" dirty="0">
                <a:solidFill>
                  <a:srgbClr val="FF0000"/>
                </a:solidFill>
                <a:hlinkClick r:id="rId6"/>
              </a:rPr>
              <a:t>omeraskerden@hotmail.com.tr</a:t>
            </a:r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5292080" y="1268760"/>
            <a:ext cx="1656184" cy="60985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03252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3919" y="2075939"/>
            <a:ext cx="3340081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19826497"/>
              </p:ext>
            </p:extLst>
          </p:nvPr>
        </p:nvGraphicFramePr>
        <p:xfrm>
          <a:off x="3581400" y="1700808"/>
          <a:ext cx="2057400" cy="302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3" name="Denklem" r:id="rId4" imgW="825480" imgH="1218960" progId="Equation.3">
                  <p:embed/>
                </p:oleObj>
              </mc:Choice>
              <mc:Fallback>
                <p:oleObj name="Denklem" r:id="rId4" imgW="825480" imgH="1218960" progId="Equation.3">
                  <p:embed/>
                  <p:pic>
                    <p:nvPicPr>
                      <p:cNvPr id="0" name="Nesn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1700808"/>
                        <a:ext cx="2057400" cy="302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228600" y="225425"/>
            <a:ext cx="8763000" cy="971327"/>
          </a:xfrm>
          <a:prstGeom prst="wedgeRectCallout">
            <a:avLst>
              <a:gd name="adj1" fmla="val -21394"/>
              <a:gd name="adj2" fmla="val 3809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DİK KONİNİN YANAL ALANI </a:t>
            </a:r>
            <a:r>
              <a:rPr lang="tr-TR" b="1" dirty="0" smtClean="0">
                <a:solidFill>
                  <a:srgbClr val="FF0000"/>
                </a:solidFill>
              </a:rPr>
              <a:t>:</a:t>
            </a:r>
          </a:p>
          <a:p>
            <a:r>
              <a:rPr lang="tr-TR" b="1" dirty="0">
                <a:solidFill>
                  <a:srgbClr val="FF0000"/>
                </a:solidFill>
              </a:rPr>
              <a:t>	2) </a:t>
            </a:r>
            <a:r>
              <a:rPr lang="tr-TR" b="1" dirty="0"/>
              <a:t>Koninin yanal yüzü bir daire dilimidir. Taban çevresi ile yan yüz yüksekliği çarpılır. Çarpım 2 ye bölünür. Yan yüz yüksekliği ana doğrudur.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6041"/>
            <a:ext cx="3351839" cy="4867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5876887" y="6334780"/>
            <a:ext cx="32671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  <a:r>
              <a:rPr lang="tr-TR" b="1" dirty="0">
                <a:solidFill>
                  <a:srgbClr val="FF0000"/>
                </a:solidFill>
                <a:hlinkClick r:id="rId7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54360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63767" y="124291"/>
            <a:ext cx="8813787" cy="175432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ÖRNEK-2:</a:t>
            </a:r>
            <a:r>
              <a:rPr lang="tr-TR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Aşağı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da açık şekli verilen koninin</a:t>
            </a:r>
            <a:r>
              <a:rPr kumimoji="0" lang="tr-TR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Merkez açısı 120 derece, ana doğrusu 8 cm dir.Koninin Yanal alanı  kaç cm karedir? (</a:t>
            </a: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  <a:sym typeface="Symbol"/>
              </a:rPr>
              <a:t>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  <a:sym typeface="Symbol"/>
              </a:rPr>
              <a:t>=3 alınız.)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tr-TR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a) 108		b) 48</a:t>
            </a:r>
            <a:r>
              <a:rPr lang="tr-TR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tr-TR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c) 36		d) 72</a:t>
            </a:r>
            <a:endParaRPr kumimoji="0" lang="tr-TR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53" y="2204864"/>
            <a:ext cx="3565134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4865687"/>
              </p:ext>
            </p:extLst>
          </p:nvPr>
        </p:nvGraphicFramePr>
        <p:xfrm>
          <a:off x="4067944" y="2204864"/>
          <a:ext cx="2160240" cy="35163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4" name="Denklem" r:id="rId4" imgW="749160" imgH="1218960" progId="Equation.3">
                  <p:embed/>
                </p:oleObj>
              </mc:Choice>
              <mc:Fallback>
                <p:oleObj name="Denklem" r:id="rId4" imgW="749160" imgH="12189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67944" y="2204864"/>
                        <a:ext cx="2160240" cy="35163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5234403"/>
              </p:ext>
            </p:extLst>
          </p:nvPr>
        </p:nvGraphicFramePr>
        <p:xfrm>
          <a:off x="6732240" y="2420888"/>
          <a:ext cx="1936989" cy="34439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75" name="Denklem" r:id="rId6" imgW="799920" imgH="1422360" progId="Equation.3">
                  <p:embed/>
                </p:oleObj>
              </mc:Choice>
              <mc:Fallback>
                <p:oleObj name="Denklem" r:id="rId6" imgW="799920" imgH="14223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732240" y="2420888"/>
                        <a:ext cx="1936989" cy="34439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Dikdörtgen 7"/>
          <p:cNvSpPr/>
          <p:nvPr/>
        </p:nvSpPr>
        <p:spPr>
          <a:xfrm>
            <a:off x="5292080" y="1268760"/>
            <a:ext cx="1656184" cy="60985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5876887" y="6334780"/>
            <a:ext cx="32671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  <a:r>
              <a:rPr lang="tr-TR" b="1" dirty="0">
                <a:solidFill>
                  <a:srgbClr val="FF0000"/>
                </a:solidFill>
                <a:hlinkClick r:id="rId8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33549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03" y="2132856"/>
            <a:ext cx="2843808" cy="4130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4"/>
          <p:cNvSpPr>
            <a:spLocks noChangeArrowheads="1"/>
          </p:cNvSpPr>
          <p:nvPr/>
        </p:nvSpPr>
        <p:spPr bwMode="auto">
          <a:xfrm>
            <a:off x="208331" y="170968"/>
            <a:ext cx="8763000" cy="1934868"/>
          </a:xfrm>
          <a:prstGeom prst="wedgeRectCallout">
            <a:avLst>
              <a:gd name="adj1" fmla="val -21394"/>
              <a:gd name="adj2" fmla="val 3809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2000" b="1" dirty="0">
                <a:solidFill>
                  <a:srgbClr val="FF0000"/>
                </a:solidFill>
              </a:rPr>
              <a:t>DİK KONİNİN YANAL ALANI </a:t>
            </a:r>
            <a:r>
              <a:rPr lang="tr-TR" sz="2000" b="1" dirty="0" smtClean="0">
                <a:solidFill>
                  <a:srgbClr val="FF0000"/>
                </a:solidFill>
              </a:rPr>
              <a:t>:</a:t>
            </a:r>
          </a:p>
          <a:p>
            <a:r>
              <a:rPr lang="tr-TR" sz="2000" b="1" dirty="0">
                <a:solidFill>
                  <a:srgbClr val="FF0000"/>
                </a:solidFill>
              </a:rPr>
              <a:t>	1) </a:t>
            </a:r>
            <a:r>
              <a:rPr lang="tr-TR" sz="2000" b="1" dirty="0"/>
              <a:t>Dik dairesel koninin yüzey alanı (yanal alanı),bu daire diliminin alanına eşittir. Dik koninin ana doğrusu yanal alanı oluşturan daire diliminin yarı çapıdır. Daire diliminin alanı gibi koninin yanal alanı bulunur</a:t>
            </a:r>
            <a:r>
              <a:rPr lang="tr-TR" sz="2000" b="1" dirty="0" smtClean="0"/>
              <a:t>.</a:t>
            </a:r>
            <a:endParaRPr lang="tr-TR" sz="2000" b="1" dirty="0" smtClean="0">
              <a:solidFill>
                <a:srgbClr val="FF0000"/>
              </a:solidFill>
            </a:endParaRPr>
          </a:p>
          <a:p>
            <a:r>
              <a:rPr lang="tr-TR" sz="2000" b="1" dirty="0" smtClean="0">
                <a:solidFill>
                  <a:srgbClr val="FF0000"/>
                </a:solidFill>
              </a:rPr>
              <a:t>	2)</a:t>
            </a:r>
            <a:r>
              <a:rPr lang="tr-TR" sz="2000" b="1" dirty="0" smtClean="0"/>
              <a:t>Koninin </a:t>
            </a:r>
            <a:r>
              <a:rPr lang="tr-TR" sz="2000" b="1" dirty="0"/>
              <a:t>yanal yüzü bir daire dilimidir. Taban çevresi ile yan yüz yüksekliği çarpılır. Çarpım 2 ye bölünür. Yan yüz yüksekliği ana doğrudur.</a:t>
            </a:r>
          </a:p>
        </p:txBody>
      </p:sp>
      <p:graphicFrame>
        <p:nvGraphicFramePr>
          <p:cNvPr id="5" name="Nesn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66703841"/>
              </p:ext>
            </p:extLst>
          </p:nvPr>
        </p:nvGraphicFramePr>
        <p:xfrm>
          <a:off x="3462398" y="3501008"/>
          <a:ext cx="2277010" cy="18909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52" name="Denklem" r:id="rId4" imgW="698400" imgH="583920" progId="Equation.3">
                  <p:embed/>
                </p:oleObj>
              </mc:Choice>
              <mc:Fallback>
                <p:oleObj name="Denklem" r:id="rId4" imgW="698400" imgH="583920" progId="Equation.3">
                  <p:embed/>
                  <p:pic>
                    <p:nvPicPr>
                      <p:cNvPr id="0" name="Nesn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2398" y="3501008"/>
                        <a:ext cx="2277010" cy="189093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2157" y="2302332"/>
            <a:ext cx="3170246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5876887" y="6334780"/>
            <a:ext cx="32671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  <a:r>
              <a:rPr lang="tr-TR" b="1" dirty="0">
                <a:solidFill>
                  <a:srgbClr val="FF0000"/>
                </a:solidFill>
                <a:hlinkClick r:id="rId7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67040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63767" y="124291"/>
            <a:ext cx="8813787" cy="175432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ÖRNEK-3:</a:t>
            </a:r>
            <a:r>
              <a:rPr lang="tr-TR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Aşağı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da açık şekli verilen koninin</a:t>
            </a:r>
            <a:r>
              <a:rPr kumimoji="0" lang="tr-TR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Merkez açısı 120 derece, ana doğrusu 8 cm dir.Koninin Yanal alanı  kaç cm karedir? (</a:t>
            </a: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  <a:sym typeface="Symbol"/>
              </a:rPr>
              <a:t>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  <a:sym typeface="Symbol"/>
              </a:rPr>
              <a:t>=3 alınız.)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tr-TR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a) 108		b) 48</a:t>
            </a:r>
            <a:r>
              <a:rPr lang="tr-TR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tr-TR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	c) 36		d) 72</a:t>
            </a:r>
            <a:endParaRPr kumimoji="0" lang="tr-TR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53" y="2204864"/>
            <a:ext cx="3565134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Nesne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83307900"/>
              </p:ext>
            </p:extLst>
          </p:nvPr>
        </p:nvGraphicFramePr>
        <p:xfrm>
          <a:off x="4067944" y="2204864"/>
          <a:ext cx="2160240" cy="35163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4" name="Denklem" r:id="rId4" imgW="749160" imgH="1218960" progId="Equation.3">
                  <p:embed/>
                </p:oleObj>
              </mc:Choice>
              <mc:Fallback>
                <p:oleObj name="Denklem" r:id="rId4" imgW="749160" imgH="121896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67944" y="2204864"/>
                        <a:ext cx="2160240" cy="35163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626633"/>
              </p:ext>
            </p:extLst>
          </p:nvPr>
        </p:nvGraphicFramePr>
        <p:xfrm>
          <a:off x="6588224" y="2924944"/>
          <a:ext cx="2244725" cy="263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5" name="Denklem" r:id="rId6" imgW="736560" imgH="863280" progId="Equation.3">
                  <p:embed/>
                </p:oleObj>
              </mc:Choice>
              <mc:Fallback>
                <p:oleObj name="Denklem" r:id="rId6" imgW="736560" imgH="8632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588224" y="2924944"/>
                        <a:ext cx="2244725" cy="2632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Dikdörtgen 7"/>
          <p:cNvSpPr/>
          <p:nvPr/>
        </p:nvSpPr>
        <p:spPr>
          <a:xfrm>
            <a:off x="5292080" y="1268760"/>
            <a:ext cx="1656184" cy="60985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5876887" y="6334780"/>
            <a:ext cx="32671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  <a:r>
              <a:rPr lang="tr-TR" b="1" dirty="0">
                <a:solidFill>
                  <a:srgbClr val="FF0000"/>
                </a:solidFill>
                <a:hlinkClick r:id="rId8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13741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136980" y="226989"/>
            <a:ext cx="8763000" cy="1277007"/>
          </a:xfrm>
          <a:prstGeom prst="wedgeRectCallout">
            <a:avLst>
              <a:gd name="adj1" fmla="val -21394"/>
              <a:gd name="adj2" fmla="val 3809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2000" b="1" dirty="0">
                <a:solidFill>
                  <a:srgbClr val="FF0000"/>
                </a:solidFill>
              </a:rPr>
              <a:t>DİK KONİNİN AÇINIMI:  </a:t>
            </a:r>
          </a:p>
          <a:p>
            <a:r>
              <a:rPr lang="tr-TR" sz="2000" b="1" dirty="0">
                <a:solidFill>
                  <a:srgbClr val="FF0000"/>
                </a:solidFill>
              </a:rPr>
              <a:t>	</a:t>
            </a:r>
            <a:r>
              <a:rPr lang="tr-TR" sz="2000" b="1" dirty="0"/>
              <a:t>Dik koninin Tabanı bir daire, yanal yüzü bir daire dilimidir. Bir konide taban dairesinin çevresinin uzunluğu ile yanal alanı oluşturan daire diliminin yay uzunluğu birbirine eşittir.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14" y="1690700"/>
            <a:ext cx="2677416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4952" y="2528900"/>
            <a:ext cx="2689048" cy="3420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8292641"/>
              </p:ext>
            </p:extLst>
          </p:nvPr>
        </p:nvGraphicFramePr>
        <p:xfrm>
          <a:off x="2935288" y="2090738"/>
          <a:ext cx="3167062" cy="3649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0" name="Denklem" r:id="rId5" imgW="1269720" imgH="1473120" progId="Equation.3">
                  <p:embed/>
                </p:oleObj>
              </mc:Choice>
              <mc:Fallback>
                <p:oleObj name="Denklem" r:id="rId5" imgW="1269720" imgH="1473120" progId="Equation.3">
                  <p:embed/>
                  <p:pic>
                    <p:nvPicPr>
                      <p:cNvPr id="0" name="Nesn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5288" y="2090738"/>
                        <a:ext cx="3167062" cy="3649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Dikdörtgen 7"/>
          <p:cNvSpPr/>
          <p:nvPr/>
        </p:nvSpPr>
        <p:spPr>
          <a:xfrm>
            <a:off x="5876887" y="6334780"/>
            <a:ext cx="32671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  <a:r>
              <a:rPr lang="tr-TR" b="1" dirty="0">
                <a:solidFill>
                  <a:srgbClr val="FF0000"/>
                </a:solidFill>
                <a:hlinkClick r:id="rId7"/>
              </a:rPr>
              <a:t>omeraskerden@hotmail.com.tr</a:t>
            </a:r>
            <a:endParaRPr lang="tr-TR" dirty="0"/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5578652" y="1690700"/>
            <a:ext cx="1752600" cy="838200"/>
          </a:xfrm>
          <a:prstGeom prst="wedgeRectCallout">
            <a:avLst>
              <a:gd name="adj1" fmla="val 60516"/>
              <a:gd name="adj2" fmla="val 106592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 algn="ctr"/>
            <a:r>
              <a:rPr lang="tr-TR" sz="2000" b="1">
                <a:solidFill>
                  <a:srgbClr val="FF0000"/>
                </a:solidFill>
              </a:rPr>
              <a:t>Yanal yüz bir daire dilimidir. </a:t>
            </a:r>
          </a:p>
        </p:txBody>
      </p:sp>
      <p:sp>
        <p:nvSpPr>
          <p:cNvPr id="10" name="AutoShape 10"/>
          <p:cNvSpPr>
            <a:spLocks noChangeArrowheads="1"/>
          </p:cNvSpPr>
          <p:nvPr/>
        </p:nvSpPr>
        <p:spPr bwMode="auto">
          <a:xfrm flipH="1">
            <a:off x="5724128" y="3916151"/>
            <a:ext cx="1066800" cy="838200"/>
          </a:xfrm>
          <a:prstGeom prst="wedgeRectCallout">
            <a:avLst>
              <a:gd name="adj1" fmla="val -93075"/>
              <a:gd name="adj2" fmla="val 56377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pPr algn="ctr"/>
            <a:r>
              <a:rPr lang="tr-TR" b="1">
                <a:solidFill>
                  <a:srgbClr val="FF0000"/>
                </a:solidFill>
              </a:rPr>
              <a:t>Tabanı bir dairedir. </a:t>
            </a:r>
          </a:p>
        </p:txBody>
      </p:sp>
      <p:graphicFrame>
        <p:nvGraphicFramePr>
          <p:cNvPr id="2" name="Nesne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2992737"/>
              </p:ext>
            </p:extLst>
          </p:nvPr>
        </p:nvGraphicFramePr>
        <p:xfrm>
          <a:off x="755576" y="5604830"/>
          <a:ext cx="1655762" cy="1166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91" name="Denklem" r:id="rId8" imgW="558558" imgH="393529" progId="Equation.3">
                  <p:embed/>
                </p:oleObj>
              </mc:Choice>
              <mc:Fallback>
                <p:oleObj name="Denklem" r:id="rId8" imgW="558558" imgH="393529" progId="Equation.3">
                  <p:embed/>
                  <p:pic>
                    <p:nvPicPr>
                      <p:cNvPr id="0" name="Nesn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5604830"/>
                        <a:ext cx="1655762" cy="1166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46369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34920202-93B6-4E74-B104-3927E3873B68}" type="slidenum">
              <a:rPr lang="tr-TR" smtClean="0"/>
              <a:pPr eaLnBrk="1" hangingPunct="1"/>
              <a:t>9</a:t>
            </a:fld>
            <a:endParaRPr lang="tr-TR" smtClean="0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152400" y="166688"/>
            <a:ext cx="8839200" cy="1822152"/>
          </a:xfrm>
          <a:prstGeom prst="wedgeRectCallout">
            <a:avLst>
              <a:gd name="adj1" fmla="val -23942"/>
              <a:gd name="adj2" fmla="val 28658"/>
            </a:avLst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ÖRNEK-4:</a:t>
            </a:r>
            <a:r>
              <a:rPr lang="tr-TR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Aşağıda </a:t>
            </a:r>
            <a:r>
              <a:rPr lang="tr-TR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açık şekli verilen koninin Merkez açısı </a:t>
            </a:r>
            <a:r>
              <a:rPr lang="tr-TR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135 </a:t>
            </a:r>
            <a:r>
              <a:rPr lang="tr-TR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derece, ana doğrusu </a:t>
            </a:r>
            <a:r>
              <a:rPr lang="tr-TR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24 </a:t>
            </a:r>
            <a:r>
              <a:rPr lang="tr-TR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cm dir.Koninin </a:t>
            </a:r>
            <a:r>
              <a:rPr lang="tr-TR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Taban </a:t>
            </a:r>
            <a:r>
              <a:rPr lang="tr-TR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alanı  kaç cm karedir? (</a:t>
            </a:r>
            <a:r>
              <a:rPr lang="tr-TR" sz="2800" b="1" dirty="0">
                <a:latin typeface="Verdana" pitchFamily="34" charset="0"/>
                <a:ea typeface="Verdana" pitchFamily="34" charset="0"/>
                <a:cs typeface="Verdana" pitchFamily="34" charset="0"/>
                <a:sym typeface="Symbol"/>
              </a:rPr>
              <a:t></a:t>
            </a:r>
            <a:r>
              <a:rPr lang="tr-TR" sz="2000" b="1" dirty="0">
                <a:latin typeface="Verdana" pitchFamily="34" charset="0"/>
                <a:ea typeface="Verdana" pitchFamily="34" charset="0"/>
                <a:cs typeface="Verdana" pitchFamily="34" charset="0"/>
                <a:sym typeface="Symbol"/>
              </a:rPr>
              <a:t>=3 alınız.)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tr-TR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	     a) </a:t>
            </a:r>
            <a:r>
              <a:rPr lang="tr-TR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243</a:t>
            </a:r>
            <a:r>
              <a:rPr lang="tr-TR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tr-TR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b</a:t>
            </a:r>
            <a:r>
              <a:rPr lang="tr-TR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tr-TR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81</a:t>
            </a:r>
            <a:r>
              <a:rPr lang="tr-TR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	</a:t>
            </a:r>
            <a:r>
              <a:rPr lang="tr-TR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c</a:t>
            </a:r>
            <a:r>
              <a:rPr lang="tr-TR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tr-TR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162           d</a:t>
            </a:r>
            <a:r>
              <a:rPr lang="tr-TR" sz="20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) </a:t>
            </a:r>
            <a:r>
              <a:rPr lang="tr-TR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245</a:t>
            </a:r>
            <a:endParaRPr lang="tr-TR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11" name="Nesne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5862278"/>
              </p:ext>
            </p:extLst>
          </p:nvPr>
        </p:nvGraphicFramePr>
        <p:xfrm>
          <a:off x="4572000" y="2393777"/>
          <a:ext cx="3313112" cy="3687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8" name="Denklem" r:id="rId3" imgW="1346040" imgH="1498320" progId="Equation.3">
                  <p:embed/>
                </p:oleObj>
              </mc:Choice>
              <mc:Fallback>
                <p:oleObj name="Denklem" r:id="rId3" imgW="1346040" imgH="1498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2393777"/>
                        <a:ext cx="3313112" cy="3687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Dikdörtgen 11"/>
          <p:cNvSpPr/>
          <p:nvPr/>
        </p:nvSpPr>
        <p:spPr>
          <a:xfrm>
            <a:off x="5876887" y="6334780"/>
            <a:ext cx="32671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</a:rPr>
              <a:t> </a:t>
            </a:r>
            <a:r>
              <a:rPr lang="tr-TR" b="1" dirty="0">
                <a:solidFill>
                  <a:srgbClr val="FF0000"/>
                </a:solidFill>
                <a:hlinkClick r:id="rId5"/>
              </a:rPr>
              <a:t>omeraskerden@hotmail.com.tr</a:t>
            </a:r>
            <a:endParaRPr lang="tr-TR" dirty="0"/>
          </a:p>
        </p:txBody>
      </p:sp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04864"/>
            <a:ext cx="3076575" cy="387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1259632" y="1378983"/>
            <a:ext cx="1656184" cy="60985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3367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455</Words>
  <Application>Microsoft Office PowerPoint</Application>
  <PresentationFormat>Ekran Gösterisi (4:3)</PresentationFormat>
  <Paragraphs>95</Paragraphs>
  <Slides>20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2" baseType="lpstr">
      <vt:lpstr>Ofis Teması</vt:lpstr>
      <vt:lpstr>Denklem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43</cp:revision>
  <dcterms:created xsi:type="dcterms:W3CDTF">2013-04-01T20:46:04Z</dcterms:created>
  <dcterms:modified xsi:type="dcterms:W3CDTF">2013-04-02T16:07:02Z</dcterms:modified>
</cp:coreProperties>
</file>